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6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13F74-B55C-694F-B740-E8D890582783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7FD0D-B69B-DD44-9D9C-F45E4290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u="sng">
                <a:latin typeface="ArialMT" charset="0"/>
                <a:ea typeface="ＭＳ Ｐゴシック" charset="0"/>
                <a:cs typeface="ＭＳ Ｐゴシック" charset="0"/>
              </a:rPr>
              <a:t>Regular User</a:t>
            </a:r>
            <a:r>
              <a:rPr lang="en-US" b="1">
                <a:latin typeface="ArialMT" charset="0"/>
                <a:ea typeface="ＭＳ Ｐゴシック" charset="0"/>
                <a:cs typeface="ＭＳ Ｐゴシック" charset="0"/>
              </a:rPr>
              <a:t>:  </a:t>
            </a:r>
            <a:endParaRPr lang="en-US">
              <a:latin typeface="Arial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MT" charset="0"/>
                <a:ea typeface="ＭＳ Ｐゴシック" charset="0"/>
                <a:cs typeface="ＭＳ Ｐゴシック" charset="0"/>
              </a:rPr>
              <a:t>1. makes plans to get high</a:t>
            </a:r>
          </a:p>
          <a:p>
            <a:pPr eaLnBrk="1" hangingPunct="1"/>
            <a:r>
              <a:rPr lang="en-US">
                <a:latin typeface="ArialMT" charset="0"/>
                <a:ea typeface="ＭＳ Ｐゴシック" charset="0"/>
                <a:cs typeface="ＭＳ Ｐゴシック" charset="0"/>
              </a:rPr>
              <a:t>2. more things include drugs</a:t>
            </a:r>
          </a:p>
          <a:p>
            <a:pPr eaLnBrk="1" hangingPunct="1"/>
            <a:r>
              <a:rPr lang="en-US">
                <a:latin typeface="ArialMT" charset="0"/>
                <a:ea typeface="ＭＳ Ｐゴシック" charset="0"/>
                <a:cs typeface="ＭＳ Ｐゴシック" charset="0"/>
              </a:rPr>
              <a:t>3. lying to parents</a:t>
            </a:r>
          </a:p>
          <a:p>
            <a:pPr eaLnBrk="1" hangingPunct="1"/>
            <a:r>
              <a:rPr lang="en-US">
                <a:latin typeface="ArialMT" charset="0"/>
                <a:ea typeface="ＭＳ Ｐゴシック" charset="0"/>
                <a:cs typeface="ＭＳ Ｐゴシック" charset="0"/>
              </a:rPr>
              <a:t>4. chooses friends who use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9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DC743-C8DC-B640-903A-877A2C1C0F9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80B8-569B-E14E-81E4-95D9C0A2E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6405" y="1731287"/>
            <a:ext cx="7808913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racked" charset="0"/>
              </a:rPr>
              <a:t>If you step into the drug world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racked" charset="0"/>
              </a:rPr>
              <a:t>(most often with alcohol or Marijuana) </a:t>
            </a:r>
          </a:p>
          <a:p>
            <a:pPr algn="ctr"/>
            <a:r>
              <a:rPr lang="en-US" sz="5400" b="1" dirty="0" smtClean="0">
                <a:latin typeface="Cracked" charset="0"/>
              </a:rPr>
              <a:t>your </a:t>
            </a:r>
            <a:r>
              <a:rPr lang="en-US" sz="5400" b="1" dirty="0">
                <a:latin typeface="Cracked" charset="0"/>
              </a:rPr>
              <a:t>life path changes</a:t>
            </a:r>
            <a:r>
              <a:rPr lang="en-US" sz="6600" b="1" dirty="0">
                <a:latin typeface="Lucida Grande" charset="0"/>
              </a:rPr>
              <a:t>…</a:t>
            </a:r>
            <a:endParaRPr lang="en-US" sz="4800" dirty="0">
              <a:latin typeface="Crack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215602"/>
              </p:ext>
            </p:extLst>
          </p:nvPr>
        </p:nvGraphicFramePr>
        <p:xfrm>
          <a:off x="334963" y="2057400"/>
          <a:ext cx="8534400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6858000" imgH="1536700" progId="Word.Document.12">
                  <p:embed/>
                </p:oleObj>
              </mc:Choice>
              <mc:Fallback>
                <p:oleObj name="Document" r:id="rId4" imgW="6858000" imgH="15367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057400"/>
                        <a:ext cx="8534400" cy="33972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3622" name="Picture 4" descr="scan_7116202427_2"/>
          <p:cNvPicPr>
            <a:picLocks noChangeAspect="1" noChangeArrowheads="1"/>
          </p:cNvPicPr>
          <p:nvPr/>
        </p:nvPicPr>
        <p:blipFill>
          <a:blip r:embed="rId6"/>
          <a:srcRect l="16353" t="8592" r="12000" b="42366"/>
          <a:stretch>
            <a:fillRect/>
          </a:stretch>
        </p:blipFill>
        <p:spPr bwMode="auto">
          <a:xfrm>
            <a:off x="5181600" y="2362200"/>
            <a:ext cx="2895600" cy="25828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3997325" y="5683250"/>
            <a:ext cx="523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800" b="1"/>
              <a:t>1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543800" y="6096000"/>
            <a:ext cx="101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page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0480" y="460375"/>
            <a:ext cx="6458883" cy="1754326"/>
          </a:xfrm>
          <a:prstGeom prst="rect">
            <a:avLst/>
          </a:prstGeom>
          <a:effectLst>
            <a:outerShdw blurRad="444500" dist="381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5400" dirty="0" smtClean="0">
                <a:solidFill>
                  <a:srgbClr val="FFFFFF"/>
                </a:solidFill>
                <a:latin typeface="Rockwell" charset="0"/>
              </a:rPr>
              <a:t>Levels </a:t>
            </a:r>
            <a:r>
              <a:rPr lang="en-US" sz="5400" dirty="0" smtClean="0">
                <a:solidFill>
                  <a:srgbClr val="FFFFFF"/>
                </a:solidFill>
                <a:latin typeface="Rockwell" charset="0"/>
              </a:rPr>
              <a:t>of </a:t>
            </a:r>
            <a:r>
              <a:rPr lang="en-US" sz="5400" dirty="0">
                <a:solidFill>
                  <a:srgbClr val="FFFFFF"/>
                </a:solidFill>
                <a:latin typeface="Rockwell" charset="0"/>
              </a:rPr>
              <a:t>Addiction</a:t>
            </a:r>
            <a:r>
              <a:rPr lang="en-US" sz="5400" dirty="0" smtClean="0">
                <a:solidFill>
                  <a:srgbClr val="FFFFFF"/>
                </a:solidFill>
                <a:latin typeface="Rockwell" charset="0"/>
              </a:rPr>
              <a:t>:</a:t>
            </a:r>
          </a:p>
          <a:p>
            <a:pPr algn="r" eaLnBrk="1" hangingPunct="1"/>
            <a:r>
              <a:rPr lang="en-US" sz="5400" dirty="0" smtClean="0">
                <a:solidFill>
                  <a:srgbClr val="FFFFFF"/>
                </a:solidFill>
                <a:latin typeface="Rockwell" charset="0"/>
              </a:rPr>
              <a:t>1. Experimentation</a:t>
            </a:r>
            <a:endParaRPr lang="en-US" sz="1800" dirty="0">
              <a:solidFill>
                <a:srgbClr val="FFFFFF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09600" y="1905000"/>
            <a:ext cx="6629400" cy="2585323"/>
          </a:xfrm>
          <a:prstGeom prst="rect">
            <a:avLst/>
          </a:prstGeom>
          <a:solidFill>
            <a:schemeClr val="tx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chemeClr val="bg2"/>
                </a:solidFill>
                <a:latin typeface="ArialMT" charset="0"/>
              </a:rPr>
              <a:t>1</a:t>
            </a:r>
            <a:r>
              <a:rPr lang="en-US" sz="3600" dirty="0">
                <a:solidFill>
                  <a:schemeClr val="bg2"/>
                </a:solidFill>
                <a:latin typeface="ArialMT" charset="0"/>
              </a:rPr>
              <a:t>. makes plans to get high</a:t>
            </a:r>
          </a:p>
          <a:p>
            <a:r>
              <a:rPr lang="en-US" sz="3600" dirty="0">
                <a:solidFill>
                  <a:schemeClr val="bg2"/>
                </a:solidFill>
                <a:latin typeface="ArialMT" charset="0"/>
              </a:rPr>
              <a:t>2. more things include drugs</a:t>
            </a:r>
          </a:p>
          <a:p>
            <a:r>
              <a:rPr lang="en-US" sz="3600" dirty="0">
                <a:solidFill>
                  <a:schemeClr val="bg2"/>
                </a:solidFill>
                <a:latin typeface="ArialMT" charset="0"/>
              </a:rPr>
              <a:t>3. lying to parents</a:t>
            </a:r>
          </a:p>
          <a:p>
            <a:r>
              <a:rPr lang="en-US" sz="3600" dirty="0">
                <a:solidFill>
                  <a:schemeClr val="bg2"/>
                </a:solidFill>
                <a:latin typeface="ArialMT" charset="0"/>
              </a:rPr>
              <a:t>4. chooses friends who use</a:t>
            </a:r>
            <a:endParaRPr lang="en-US" sz="1800" dirty="0">
              <a:solidFill>
                <a:schemeClr val="bg2"/>
              </a:solidFill>
              <a:latin typeface="ArialMT" charset="0"/>
            </a:endParaRPr>
          </a:p>
          <a:p>
            <a:endParaRPr lang="en-US" sz="1800" dirty="0"/>
          </a:p>
        </p:txBody>
      </p:sp>
      <p:pic>
        <p:nvPicPr>
          <p:cNvPr id="2238466" name="Picture 3" descr="scan_7116202427_1"/>
          <p:cNvPicPr>
            <a:picLocks noChangeAspect="1" noChangeArrowheads="1"/>
          </p:cNvPicPr>
          <p:nvPr/>
        </p:nvPicPr>
        <p:blipFill>
          <a:blip r:embed="rId3"/>
          <a:srcRect l="28470" t="10204" r="21176" b="49762"/>
          <a:stretch>
            <a:fillRect/>
          </a:stretch>
        </p:blipFill>
        <p:spPr bwMode="auto">
          <a:xfrm>
            <a:off x="6248400" y="762000"/>
            <a:ext cx="2224088" cy="2320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174282" y="762000"/>
            <a:ext cx="41920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dirty="0" smtClean="0"/>
              <a:t>2. Regular Use</a:t>
            </a:r>
            <a:endParaRPr lang="en-US" sz="4400" b="1" dirty="0"/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7543800" y="6096000"/>
            <a:ext cx="101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page 12</a:t>
            </a:r>
          </a:p>
        </p:txBody>
      </p:sp>
    </p:spTree>
    <p:extLst>
      <p:ext uri="{BB962C8B-B14F-4D97-AF65-F5344CB8AC3E}">
        <p14:creationId xmlns:p14="http://schemas.microsoft.com/office/powerpoint/2010/main" val="26890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95400" y="1981200"/>
            <a:ext cx="5186035" cy="3139321"/>
          </a:xfrm>
          <a:prstGeom prst="rect">
            <a:avLst/>
          </a:pr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latin typeface="ArialMT" charset="0"/>
              </a:rPr>
              <a:t>1</a:t>
            </a:r>
            <a:r>
              <a:rPr lang="en-US" sz="3600" dirty="0">
                <a:latin typeface="ArialMT" charset="0"/>
              </a:rPr>
              <a:t>. becoming high </a:t>
            </a:r>
          </a:p>
          <a:p>
            <a:r>
              <a:rPr lang="en-US" sz="3600" dirty="0">
                <a:latin typeface="ArialMT" charset="0"/>
              </a:rPr>
              <a:t>    becomes normal</a:t>
            </a:r>
          </a:p>
          <a:p>
            <a:r>
              <a:rPr lang="en-US" sz="3600" dirty="0">
                <a:latin typeface="ArialMT" charset="0"/>
              </a:rPr>
              <a:t>2. may have blackouts</a:t>
            </a:r>
          </a:p>
          <a:p>
            <a:r>
              <a:rPr lang="en-US" sz="3600" dirty="0">
                <a:latin typeface="ArialMT" charset="0"/>
              </a:rPr>
              <a:t>3. can</a:t>
            </a:r>
            <a:r>
              <a:rPr lang="ja-JP" altLang="en-US" sz="3600" dirty="0">
                <a:latin typeface="ArialMT" charset="0"/>
              </a:rPr>
              <a:t>’</a:t>
            </a:r>
            <a:r>
              <a:rPr lang="en-US" sz="3600" dirty="0">
                <a:latin typeface="ArialMT" charset="0"/>
              </a:rPr>
              <a:t>t cut down or quit</a:t>
            </a:r>
          </a:p>
          <a:p>
            <a:r>
              <a:rPr lang="en-US" sz="3600" dirty="0">
                <a:latin typeface="ArialMT" charset="0"/>
              </a:rPr>
              <a:t>4. uses alone </a:t>
            </a:r>
            <a:endParaRPr lang="en-US" sz="3600" dirty="0">
              <a:latin typeface="Times New Roman" charset="0"/>
            </a:endParaRPr>
          </a:p>
          <a:p>
            <a:endParaRPr lang="en-US" sz="1800" dirty="0">
              <a:latin typeface="Rockwell" charset="0"/>
            </a:endParaRP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7086600" y="1143000"/>
            <a:ext cx="68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6000" b="1">
                <a:latin typeface="ArialMT" charset="0"/>
              </a:rPr>
              <a:t>3</a:t>
            </a:r>
          </a:p>
        </p:txBody>
      </p:sp>
      <p:pic>
        <p:nvPicPr>
          <p:cNvPr id="2240515" name="Picture 7" descr="scan_7116202427_3"/>
          <p:cNvPicPr>
            <a:picLocks noChangeAspect="1" noChangeArrowheads="1"/>
          </p:cNvPicPr>
          <p:nvPr/>
        </p:nvPicPr>
        <p:blipFill>
          <a:blip r:embed="rId3"/>
          <a:srcRect l="17529" t="8344" r="18941" b="43152"/>
          <a:stretch>
            <a:fillRect/>
          </a:stretch>
        </p:blipFill>
        <p:spPr bwMode="auto">
          <a:xfrm>
            <a:off x="6324600" y="2362200"/>
            <a:ext cx="2438400" cy="2438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7543800" y="6096000"/>
            <a:ext cx="103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Rockwell" charset="0"/>
              </a:rPr>
              <a:t>page 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20" y="397787"/>
            <a:ext cx="574423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halkduster"/>
                <a:cs typeface="Chalkduster"/>
              </a:rPr>
              <a:t>DAILY PREOCCUPATION</a:t>
            </a:r>
            <a:endParaRPr lang="en-US" sz="4000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7442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175625" cy="2524125"/>
          </a:xfrm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7543800" y="6096000"/>
            <a:ext cx="101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page 12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0123" y="224135"/>
            <a:ext cx="4772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DEPENDENCY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4256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752600"/>
            <a:ext cx="2667000" cy="30845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2823565"/>
            <a:ext cx="18473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881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7895" y="426640"/>
            <a:ext cx="86106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Jazz LET"/>
                <a:ea typeface="Jazz LET"/>
                <a:cs typeface="Jazz LET"/>
              </a:rPr>
              <a:t>Drugs will take you places you never thought you'd go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Jazz LET"/>
                <a:ea typeface="Jazz LET"/>
                <a:cs typeface="Jazz LET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046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5913" y="728009"/>
            <a:ext cx="73914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Jazz LET"/>
                <a:ea typeface="Jazz LET"/>
                <a:cs typeface="Jazz LET"/>
              </a:rPr>
              <a:t>and change who you are.</a:t>
            </a:r>
          </a:p>
        </p:txBody>
      </p:sp>
      <p:pic>
        <p:nvPicPr>
          <p:cNvPr id="34819" name="Picture 3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71" y="3282554"/>
            <a:ext cx="261461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139</Words>
  <Application>Microsoft Office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Deden</dc:creator>
  <cp:lastModifiedBy>user</cp:lastModifiedBy>
  <cp:revision>5</cp:revision>
  <dcterms:created xsi:type="dcterms:W3CDTF">2014-01-21T18:49:33Z</dcterms:created>
  <dcterms:modified xsi:type="dcterms:W3CDTF">2015-11-04T18:07:43Z</dcterms:modified>
</cp:coreProperties>
</file>